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1" r:id="rId4"/>
    <p:sldId id="262" r:id="rId5"/>
    <p:sldId id="283" r:id="rId6"/>
    <p:sldId id="263" r:id="rId7"/>
    <p:sldId id="264" r:id="rId8"/>
    <p:sldId id="295" r:id="rId9"/>
    <p:sldId id="284" r:id="rId10"/>
    <p:sldId id="271" r:id="rId11"/>
    <p:sldId id="292" r:id="rId12"/>
    <p:sldId id="266" r:id="rId13"/>
    <p:sldId id="296" r:id="rId14"/>
    <p:sldId id="267" r:id="rId15"/>
    <p:sldId id="268" r:id="rId16"/>
    <p:sldId id="270" r:id="rId17"/>
    <p:sldId id="274" r:id="rId18"/>
    <p:sldId id="269" r:id="rId19"/>
    <p:sldId id="275" r:id="rId20"/>
    <p:sldId id="276" r:id="rId21"/>
    <p:sldId id="272" r:id="rId22"/>
    <p:sldId id="273" r:id="rId23"/>
    <p:sldId id="297" r:id="rId24"/>
    <p:sldId id="277" r:id="rId25"/>
    <p:sldId id="280" r:id="rId26"/>
    <p:sldId id="278" r:id="rId27"/>
    <p:sldId id="290" r:id="rId28"/>
    <p:sldId id="294" r:id="rId29"/>
    <p:sldId id="288" r:id="rId30"/>
    <p:sldId id="287" r:id="rId31"/>
    <p:sldId id="257" r:id="rId32"/>
    <p:sldId id="291" r:id="rId33"/>
    <p:sldId id="260" r:id="rId34"/>
    <p:sldId id="28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D76007"/>
    <a:srgbClr val="FF7C80"/>
    <a:srgbClr val="B7CE88"/>
    <a:srgbClr val="ABC13F"/>
    <a:srgbClr val="F9F907"/>
    <a:srgbClr val="D6F8EF"/>
    <a:srgbClr val="C7D9A3"/>
    <a:srgbClr val="FFCC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5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D527-153C-4796-8852-96B9AA629DED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FC7C4-D06A-4A6B-9A91-1839B9C47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6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88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TET1 </a:t>
            </a:r>
            <a:r>
              <a:rPr lang="zh-CN" altLang="en-US" baseline="0" dirty="0" smtClean="0"/>
              <a:t>上调</a:t>
            </a:r>
            <a:r>
              <a:rPr lang="en-US" altLang="zh-CN" baseline="0" dirty="0" smtClean="0"/>
              <a:t>200% URG11</a:t>
            </a:r>
            <a:r>
              <a:rPr lang="zh-CN" altLang="en-US" baseline="0" dirty="0" smtClean="0"/>
              <a:t>上调</a:t>
            </a:r>
            <a:r>
              <a:rPr lang="en-US" altLang="zh-CN" baseline="0" dirty="0" smtClean="0"/>
              <a:t>170%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84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3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URG 5-hmC</a:t>
            </a:r>
            <a:r>
              <a:rPr lang="zh-CN" altLang="en-US" dirty="0" smtClean="0"/>
              <a:t>下调</a:t>
            </a:r>
            <a:r>
              <a:rPr lang="en-US" altLang="zh-CN" dirty="0" smtClean="0"/>
              <a:t>22.1%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80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HBx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siRNA</a:t>
            </a:r>
            <a:r>
              <a:rPr lang="zh-CN" altLang="en-US" baseline="0" dirty="0" smtClean="0"/>
              <a:t>转染</a:t>
            </a:r>
            <a:r>
              <a:rPr lang="en-US" altLang="zh-CN" baseline="0" dirty="0" smtClean="0"/>
              <a:t>H2215</a:t>
            </a:r>
            <a:r>
              <a:rPr lang="zh-CN" altLang="en-US" baseline="0" dirty="0" smtClean="0"/>
              <a:t>细胞，</a:t>
            </a:r>
            <a:r>
              <a:rPr lang="en-US" altLang="zh-CN" baseline="0" dirty="0" smtClean="0"/>
              <a:t>5-hmC</a:t>
            </a:r>
            <a:r>
              <a:rPr lang="zh-CN" altLang="en-US" baseline="0" dirty="0" smtClean="0"/>
              <a:t>下调</a:t>
            </a:r>
            <a:r>
              <a:rPr lang="en-US" altLang="zh-CN" baseline="0" dirty="0" smtClean="0"/>
              <a:t>17.9%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0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8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Multiple targets of the HBx protein in the regulation of viral and cellular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transcription. HBx activates transcription through direct binding to transcription</a:t>
            </a:r>
          </a:p>
          <a:p>
            <a:r>
              <a:rPr lang="en-US" altLang="zh-CN" dirty="0" smtClean="0"/>
              <a:t>factors, </a:t>
            </a:r>
            <a:r>
              <a:rPr lang="en-US" altLang="zh-CN" dirty="0" err="1" smtClean="0"/>
              <a:t>coactivators</a:t>
            </a:r>
            <a:r>
              <a:rPr lang="en-US" altLang="zh-CN" dirty="0" smtClean="0"/>
              <a:t>, and components of the basal transcription </a:t>
            </a:r>
            <a:r>
              <a:rPr lang="en-US" altLang="zh-CN" dirty="0" err="1" smtClean="0"/>
              <a:t>machinery.Interaction</a:t>
            </a:r>
            <a:r>
              <a:rPr lang="en-US" altLang="zh-CN" dirty="0" smtClean="0"/>
              <a:t> of HBx with the </a:t>
            </a:r>
            <a:r>
              <a:rPr lang="en-US" altLang="zh-CN" dirty="0" err="1" smtClean="0"/>
              <a:t>acetyltransferases</a:t>
            </a:r>
            <a:r>
              <a:rPr lang="en-US" altLang="zh-CN" dirty="0" smtClean="0"/>
              <a:t> CBP/p300 plays a central role in</a:t>
            </a:r>
          </a:p>
          <a:p>
            <a:r>
              <a:rPr lang="en-US" altLang="zh-CN" dirty="0" smtClean="0"/>
              <a:t>the activation of CREB-dependent transcription. HBx transcriptional activity is also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linked to its capacity to stimulate the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Ras</a:t>
            </a:r>
            <a:r>
              <a:rPr lang="en-US" altLang="zh-CN" dirty="0" smtClean="0"/>
              <a:t>, NF-</a:t>
            </a:r>
            <a:r>
              <a:rPr lang="en-US" altLang="zh-CN" dirty="0" err="1" smtClean="0"/>
              <a:t>kB</a:t>
            </a:r>
            <a:r>
              <a:rPr lang="en-US" altLang="zh-CN" dirty="0" smtClean="0"/>
              <a:t>, NF-AT signaling pathways</a:t>
            </a:r>
          </a:p>
          <a:p>
            <a:r>
              <a:rPr lang="en-US" altLang="zh-CN" dirty="0" smtClean="0"/>
              <a:t> HBx also binds several nuclear proteins involved in the</a:t>
            </a:r>
          </a:p>
          <a:p>
            <a:r>
              <a:rPr lang="en-US" altLang="zh-CN" dirty="0" smtClean="0"/>
              <a:t>regulation of transcription, including components of the</a:t>
            </a:r>
          </a:p>
          <a:p>
            <a:r>
              <a:rPr lang="en-US" altLang="zh-CN" dirty="0" smtClean="0"/>
              <a:t>basal transcriptional machinery (RPB5, TFIIB, TBP, TFIIH),</a:t>
            </a:r>
          </a:p>
          <a:p>
            <a:r>
              <a:rPr lang="en-US" altLang="zh-CN" dirty="0" err="1" smtClean="0"/>
              <a:t>coactivators</a:t>
            </a:r>
            <a:r>
              <a:rPr lang="en-US" altLang="zh-CN" dirty="0" smtClean="0"/>
              <a:t> (CBP, p300, and PCAF), and transcription factors</a:t>
            </a:r>
          </a:p>
          <a:p>
            <a:r>
              <a:rPr lang="en-US" altLang="zh-CN" dirty="0" smtClean="0"/>
              <a:t>(ATF/ CREB, ATF3, c/EBP, NF-IL-6, </a:t>
            </a:r>
            <a:r>
              <a:rPr lang="en-US" altLang="zh-CN" dirty="0" err="1" smtClean="0"/>
              <a:t>Ets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Egr</a:t>
            </a:r>
            <a:r>
              <a:rPr lang="en-US" altLang="zh-CN" dirty="0" smtClean="0"/>
              <a:t>, SMAD4, Oct1, RXR</a:t>
            </a:r>
          </a:p>
          <a:p>
            <a:r>
              <a:rPr lang="en-US" altLang="zh-CN" dirty="0" smtClean="0"/>
              <a:t>receptor, p53)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7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8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5hmC is not recognized by DNA </a:t>
            </a:r>
            <a:r>
              <a:rPr lang="en-US" altLang="zh-CN" dirty="0" err="1" smtClean="0"/>
              <a:t>methyltransferases</a:t>
            </a:r>
            <a:r>
              <a:rPr lang="en-US" altLang="zh-CN" dirty="0" smtClean="0"/>
              <a:t> (DNMT), which will prevent maintenance methylation during DNA replication,</a:t>
            </a:r>
          </a:p>
          <a:p>
            <a:r>
              <a:rPr lang="en-US" altLang="zh-CN" dirty="0" smtClean="0"/>
              <a:t>resulting in passive DNA demethylation. (B) 5hmC may be recognized by DNA repair proteins, e.g. a 5hmC-specific DNA </a:t>
            </a:r>
            <a:r>
              <a:rPr lang="en-US" altLang="zh-CN" dirty="0" err="1" smtClean="0"/>
              <a:t>glycosylase</a:t>
            </a:r>
            <a:r>
              <a:rPr lang="en-US" altLang="zh-CN" dirty="0" smtClean="0"/>
              <a:t> (5hmC-DG), which will convert 5hmC to</a:t>
            </a:r>
          </a:p>
          <a:p>
            <a:r>
              <a:rPr lang="en-US" altLang="zh-CN" dirty="0" smtClean="0"/>
              <a:t>cytosine, leading to active DNA demethylation. (C) 5hmC is not recognized by methyl-CpG-binding proteins (MDB), which will prevent the </a:t>
            </a:r>
            <a:r>
              <a:rPr lang="en-US" altLang="zh-CN" dirty="0" err="1" smtClean="0"/>
              <a:t>recruitmentof</a:t>
            </a:r>
            <a:r>
              <a:rPr lang="en-US" altLang="zh-CN" dirty="0" smtClean="0"/>
              <a:t> histone </a:t>
            </a:r>
            <a:r>
              <a:rPr lang="en-US" altLang="zh-CN" dirty="0" err="1" smtClean="0"/>
              <a:t>deacetylases</a:t>
            </a:r>
            <a:endParaRPr lang="en-US" altLang="zh-CN" dirty="0" smtClean="0"/>
          </a:p>
          <a:p>
            <a:r>
              <a:rPr lang="en-US" altLang="zh-CN" dirty="0" smtClean="0"/>
              <a:t>(HDAC), leading to the formation of </a:t>
            </a:r>
            <a:r>
              <a:rPr lang="en-US" altLang="zh-CN" dirty="0" err="1" smtClean="0"/>
              <a:t>trancriptionally</a:t>
            </a:r>
            <a:r>
              <a:rPr lang="en-US" altLang="zh-CN" dirty="0" smtClean="0"/>
              <a:t> competent chromatin.–CH3, methyl group; –CH2OH, </a:t>
            </a:r>
            <a:r>
              <a:rPr lang="en-US" altLang="zh-CN" dirty="0" err="1" smtClean="0"/>
              <a:t>hydroxymethyl</a:t>
            </a:r>
            <a:r>
              <a:rPr lang="en-US" altLang="zh-CN" dirty="0" smtClean="0"/>
              <a:t> group.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5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</a:t>
            </a:r>
            <a:r>
              <a:rPr lang="zh-CN" altLang="en-US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家族蛋白是一种依赖</a:t>
            </a:r>
            <a:r>
              <a:rPr lang="el-GR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α-</a:t>
            </a:r>
            <a:r>
              <a:rPr lang="zh-CN" altLang="en-US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酮戊二酸</a:t>
            </a: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(</a:t>
            </a:r>
            <a:r>
              <a:rPr lang="el-GR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α-</a:t>
            </a:r>
            <a:r>
              <a:rPr lang="en-US" altLang="zh-CN" sz="12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keto</a:t>
            </a: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 </a:t>
            </a:r>
            <a:r>
              <a:rPr lang="en-US" altLang="zh-CN" sz="12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glutarate</a:t>
            </a: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 </a:t>
            </a:r>
            <a:r>
              <a:rPr lang="el-GR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α-</a:t>
            </a: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KG)</a:t>
            </a:r>
            <a:r>
              <a:rPr lang="zh-CN" altLang="en-US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Fe</a:t>
            </a:r>
            <a:r>
              <a:rPr lang="en-US" altLang="zh-CN" sz="1200" baseline="30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2+</a:t>
            </a:r>
            <a:r>
              <a:rPr lang="zh-CN" altLang="en-US" sz="12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而发挥催化活性的双加氧酶</a:t>
            </a:r>
            <a:endParaRPr lang="en-US" altLang="zh-CN" dirty="0" smtClean="0"/>
          </a:p>
          <a:p>
            <a:r>
              <a:rPr lang="en-US" altLang="zh-CN" dirty="0" smtClean="0"/>
              <a:t>CXXC domain, which mediates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their direct DNA-binding ability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7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4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HepG2</a:t>
            </a:r>
            <a:r>
              <a:rPr lang="zh-CN" altLang="en-US" baseline="0" dirty="0" smtClean="0"/>
              <a:t>甲基化率</a:t>
            </a:r>
            <a:r>
              <a:rPr lang="en-US" altLang="zh-CN" baseline="0" dirty="0" smtClean="0"/>
              <a:t>93.7% L0278.33% H2215 37.5%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83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FC7C4-D06A-4A6B-9A91-1839B9C47E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2014-4-29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14700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Times New Roman"/>
                <a:cs typeface="Times New Roman"/>
              </a:rPr>
              <a:t>羟甲基化酶</a:t>
            </a:r>
            <a:r>
              <a:rPr lang="en-US" altLang="zh-CN" sz="2800" b="1" dirty="0">
                <a:latin typeface="Times New Roman"/>
              </a:rPr>
              <a:t>TET1</a:t>
            </a:r>
            <a:r>
              <a:rPr lang="zh-CN" altLang="zh-CN" sz="2800" b="1" dirty="0">
                <a:latin typeface="Times New Roman"/>
                <a:cs typeface="Times New Roman"/>
              </a:rPr>
              <a:t>介导乙肝病毒</a:t>
            </a:r>
            <a:r>
              <a:rPr lang="en-US" altLang="zh-CN" sz="2800" b="1" dirty="0">
                <a:latin typeface="Times New Roman"/>
              </a:rPr>
              <a:t>X</a:t>
            </a:r>
            <a:r>
              <a:rPr lang="zh-CN" altLang="zh-CN" sz="2800" b="1" dirty="0">
                <a:latin typeface="Times New Roman"/>
                <a:cs typeface="Times New Roman"/>
              </a:rPr>
              <a:t>蛋白上调癌基因</a:t>
            </a:r>
            <a:r>
              <a:rPr lang="en-US" altLang="zh-CN" sz="2800" b="1" dirty="0">
                <a:latin typeface="Times New Roman"/>
              </a:rPr>
              <a:t>URG11</a:t>
            </a:r>
            <a:r>
              <a:rPr lang="zh-CN" altLang="zh-CN" sz="2800" b="1" dirty="0">
                <a:latin typeface="Times New Roman"/>
                <a:cs typeface="Times New Roman"/>
              </a:rPr>
              <a:t>的分子机制</a:t>
            </a:r>
            <a:endParaRPr lang="zh-CN" altLang="en-US" sz="28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16"/>
          <p:cNvSpPr>
            <a:spLocks noChangeArrowheads="1"/>
          </p:cNvSpPr>
          <p:nvPr/>
        </p:nvSpPr>
        <p:spPr bwMode="auto">
          <a:xfrm>
            <a:off x="0" y="142875"/>
            <a:ext cx="41088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  <a:latin typeface="华文行楷" pitchFamily="2" charset="-122"/>
                <a:ea typeface="华文行楷" pitchFamily="2" charset="-122"/>
              </a:rPr>
              <a:t>复旦大学硕士</a:t>
            </a:r>
            <a:r>
              <a:rPr lang="zh-CN" altLang="en-US" dirty="0">
                <a:solidFill>
                  <a:schemeClr val="accent2"/>
                </a:solidFill>
                <a:latin typeface="华文行楷" pitchFamily="2" charset="-122"/>
                <a:ea typeface="华文行楷" pitchFamily="2" charset="-122"/>
              </a:rPr>
              <a:t>研究生学位</a:t>
            </a:r>
            <a:r>
              <a:rPr lang="zh-CN" altLang="en-US" dirty="0" smtClean="0">
                <a:solidFill>
                  <a:schemeClr val="accent2"/>
                </a:solidFill>
                <a:latin typeface="华文行楷" pitchFamily="2" charset="-122"/>
                <a:ea typeface="华文行楷" pitchFamily="2" charset="-122"/>
              </a:rPr>
              <a:t>论文答辩报告</a:t>
            </a:r>
            <a:endParaRPr lang="zh-CN" altLang="en-US" dirty="0">
              <a:solidFill>
                <a:schemeClr val="accent2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61892"/>
              </p:ext>
            </p:extLst>
          </p:nvPr>
        </p:nvGraphicFramePr>
        <p:xfrm>
          <a:off x="2622625" y="3861048"/>
          <a:ext cx="3749575" cy="157223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479725"/>
                <a:gridCol w="1189730"/>
                <a:gridCol w="1080120"/>
              </a:tblGrid>
              <a:tr h="4390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答</a:t>
                      </a:r>
                      <a:r>
                        <a:rPr lang="en-US" alt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辩</a:t>
                      </a:r>
                      <a:r>
                        <a:rPr lang="en-US" alt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人</a:t>
                      </a:r>
                      <a:r>
                        <a:rPr lang="zh-CN" sz="2000" kern="100" baseline="0" dirty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王    睿</a:t>
                      </a:r>
                      <a:endParaRPr lang="zh-CN" sz="2000" b="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 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导       师</a:t>
                      </a: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刘    杰</a:t>
                      </a:r>
                      <a:endParaRPr lang="zh-CN" sz="2000" b="1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教</a:t>
                      </a:r>
                      <a:r>
                        <a:rPr lang="en-US" alt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授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指导小组：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王久存</a:t>
                      </a:r>
                      <a:endParaRPr lang="zh-CN" sz="2000" b="1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教    授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1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答辩</a:t>
                      </a:r>
                      <a:r>
                        <a:rPr lang="zh-CN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时间</a:t>
                      </a:r>
                      <a:r>
                        <a:rPr lang="zh-CN" altLang="en-US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：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baseline="0" dirty="0" smtClean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2014.4.30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 </a:t>
                      </a:r>
                      <a:endParaRPr lang="zh-CN" sz="2000" kern="100" baseline="0" dirty="0"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7" descr="复旦 logo"/>
          <p:cNvPicPr>
            <a:picLocks noChangeAspect="1" noChangeArrowheads="1"/>
          </p:cNvPicPr>
          <p:nvPr/>
        </p:nvPicPr>
        <p:blipFill>
          <a:blip r:embed="rId2" cstate="print"/>
          <a:srcRect l="11719" t="3125" r="21875" b="9375"/>
          <a:stretch>
            <a:fillRect/>
          </a:stretch>
        </p:blipFill>
        <p:spPr bwMode="auto">
          <a:xfrm>
            <a:off x="3131840" y="620688"/>
            <a:ext cx="1280623" cy="129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Documents and Settings\Administrator\桌面\院徽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8676" r="11953" b="10674"/>
          <a:stretch/>
        </p:blipFill>
        <p:spPr bwMode="auto">
          <a:xfrm>
            <a:off x="4572000" y="620688"/>
            <a:ext cx="1296144" cy="13393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621" y="188640"/>
            <a:ext cx="8229600" cy="624817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27"/>
            <a:ext cx="11033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235867" y="908720"/>
            <a:ext cx="8584605" cy="5688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是一个多功能结构域蛋白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，催化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5-mC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转化为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</a:t>
            </a:r>
            <a:r>
              <a:rPr lang="en-US" altLang="zh-CN" sz="20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hmC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，结合在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CpG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富集的转录起始位点</a:t>
            </a:r>
            <a:endParaRPr lang="en-US" altLang="zh-CN" sz="20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endParaRPr lang="en-US" altLang="zh-CN" sz="20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endParaRPr lang="en-US" altLang="zh-CN" sz="20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sz="20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5-hmC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与基因的</a:t>
            </a:r>
            <a:r>
              <a:rPr lang="zh-CN" altLang="en-US" sz="2000" b="1" dirty="0" smtClean="0">
                <a:solidFill>
                  <a:srgbClr val="FF7C8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转录激活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密切相关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，通过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抑制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DNMT1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甲基结合蛋白的结合或募集</a:t>
            </a:r>
            <a:r>
              <a:rPr lang="en-US" altLang="zh-CN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5-hmC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结合蛋白和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转录因子影响染色质结构和转录活性</a:t>
            </a:r>
            <a:endParaRPr lang="en-US" altLang="zh-CN" sz="20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细胞中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的过表达可导致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5-hmC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的积聚，促进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去甲基化并可激活甲基化沉默的报告基因的活性</a:t>
            </a:r>
            <a:endParaRPr lang="en-US" altLang="zh-CN" sz="20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ChIP-seq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数据显示，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是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的靶基因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05691"/>
            <a:ext cx="62103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3281555" y="2348880"/>
            <a:ext cx="432048" cy="432048"/>
          </a:xfrm>
          <a:prstGeom prst="round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科学问题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09084"/>
            <a:ext cx="886642" cy="8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>
          <a:xfrm>
            <a:off x="3419872" y="3540683"/>
            <a:ext cx="2160240" cy="36004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6136" y="3398004"/>
            <a:ext cx="1296144" cy="64539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URG11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9994" y="2536505"/>
            <a:ext cx="11176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7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？</a:t>
            </a:r>
            <a:endParaRPr lang="zh-CN" altLang="en-US" sz="7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89994" y="5013176"/>
            <a:ext cx="936104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TET1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17" y="4001573"/>
            <a:ext cx="1140592" cy="108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接箭头连接符 15"/>
          <p:cNvCxnSpPr/>
          <p:nvPr/>
        </p:nvCxnSpPr>
        <p:spPr>
          <a:xfrm>
            <a:off x="3347864" y="4221088"/>
            <a:ext cx="100811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475248" y="4221088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是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如何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调控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？</a:t>
            </a:r>
            <a:endParaRPr lang="en-US" altLang="zh-CN" sz="24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是否参与此过程？</a:t>
            </a:r>
            <a:endParaRPr lang="en-US" altLang="zh-CN" sz="24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en-US" altLang="zh-CN" sz="6000" b="1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. 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介导</a:t>
            </a:r>
            <a:endParaRPr lang="en-US" altLang="zh-CN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     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b="1" dirty="0">
                <a:latin typeface="黑体" pitchFamily="2" charset="-122"/>
                <a:ea typeface="黑体" pitchFamily="2" charset="-122"/>
              </a:rPr>
              <a:t>上调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endParaRPr lang="en-US" altLang="zh-CN" b="1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23644"/>
            <a:ext cx="2736304" cy="305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2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材料与方法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材料：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细胞：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L02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HepG2.2.15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    SMMC7721PBX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SMMC7721PB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方法：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实时荧光定量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硫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化测序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：</a:t>
            </a:r>
            <a:r>
              <a:rPr lang="zh-CN" altLang="en-US" sz="1800" dirty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检测启动子甲基化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羟甲基化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免疫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共沉淀：</a:t>
            </a:r>
            <a:r>
              <a:rPr lang="zh-CN" altLang="en-US" sz="1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检测</a:t>
            </a:r>
            <a:r>
              <a:rPr lang="en-US" altLang="zh-CN" sz="1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5-hmC</a:t>
            </a:r>
            <a:r>
              <a:rPr lang="zh-CN" altLang="en-US" sz="18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</a:t>
            </a:r>
            <a:endParaRPr lang="en-US" altLang="zh-CN" sz="18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078189" cy="792088"/>
          </a:xfrm>
        </p:spPr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2.1 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HepG2.2.15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细胞中高表达，启动子甲基化水平较低</a:t>
            </a:r>
            <a:endParaRPr lang="zh-CN" altLang="en-US" sz="24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/>
          <a:stretch/>
        </p:blipFill>
        <p:spPr bwMode="auto">
          <a:xfrm>
            <a:off x="3723506" y="1124744"/>
            <a:ext cx="4680520" cy="299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184495"/>
            <a:ext cx="6190893" cy="6052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；***：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0.001</a:t>
            </a:r>
          </a:p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：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甲基化   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：去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甲基化</a:t>
            </a:r>
          </a:p>
        </p:txBody>
      </p:sp>
      <p:sp>
        <p:nvSpPr>
          <p:cNvPr id="4" name="椭圆 3"/>
          <p:cNvSpPr/>
          <p:nvPr/>
        </p:nvSpPr>
        <p:spPr>
          <a:xfrm>
            <a:off x="107504" y="6586789"/>
            <a:ext cx="72008" cy="82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15616" y="6586789"/>
            <a:ext cx="72008" cy="825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F:\URG数据\甲基化\定量结果jpg\HepG2-L02-H2215 URG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1" y="1268760"/>
            <a:ext cx="3419475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09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 descr="F:\URG数据\甲基化\定量结果jpg\HepG2-L02-H2215URG11甲基化率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t="12752" b="3605"/>
          <a:stretch/>
        </p:blipFill>
        <p:spPr bwMode="auto">
          <a:xfrm>
            <a:off x="4427984" y="4147540"/>
            <a:ext cx="3364923" cy="24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9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989" y="370324"/>
            <a:ext cx="7704348" cy="546477"/>
          </a:xfrm>
        </p:spPr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2.2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相比，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 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5-hmC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水平在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HepG2.2.15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细胞中显著上升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05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6021288"/>
            <a:ext cx="4752528" cy="330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**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0.001</a:t>
            </a:r>
            <a:endParaRPr lang="en-US" altLang="zh-CN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0" y="1518711"/>
            <a:ext cx="3670300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F:\URG数据\甲基化\定量结果jpg\TET1在HepG2-H2215论文格式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9" b="3842"/>
          <a:stretch/>
        </p:blipFill>
        <p:spPr bwMode="auto">
          <a:xfrm>
            <a:off x="1138984" y="1729447"/>
            <a:ext cx="3460126" cy="305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0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F:\URG数据\甲基化\定量结果jpg\HBx顺转HepG2 URG11表达论文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1" b="5521"/>
          <a:stretch/>
        </p:blipFill>
        <p:spPr bwMode="auto">
          <a:xfrm>
            <a:off x="1864159" y="3326388"/>
            <a:ext cx="2862020" cy="24116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-6641"/>
            <a:ext cx="6203032" cy="894502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2.3 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通过上调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表达促进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转录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484" y="5707314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HBx 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    TET1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200.0%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URG11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170.0%    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URG11 5-hmC</a:t>
            </a:r>
            <a:r>
              <a:rPr lang="zh-CN" altLang="en-US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23.6%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691680" y="5733257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>
          <a:xfrm flipV="1">
            <a:off x="5436096" y="5733257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7668344" y="5752661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>
          <a:xfrm flipV="1">
            <a:off x="3618198" y="5733256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16" name="右箭头 15"/>
          <p:cNvSpPr/>
          <p:nvPr/>
        </p:nvSpPr>
        <p:spPr>
          <a:xfrm>
            <a:off x="1814454" y="5892801"/>
            <a:ext cx="291637" cy="18466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9691" y="6417847"/>
            <a:ext cx="2907001" cy="330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；**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endParaRPr lang="en-US" altLang="zh-CN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7" name="图片 16" descr="F:\URG数据\甲基化\定量结果jpg\HBx顺转HepG2 HBx表达论文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5" b="3534"/>
          <a:stretch/>
        </p:blipFill>
        <p:spPr bwMode="auto">
          <a:xfrm>
            <a:off x="1864159" y="815695"/>
            <a:ext cx="2776755" cy="2484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 descr="F:\URG数据\甲基化\定量结果jpg\HBx质粒瞬转HepG2TET1表达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/>
          <a:stretch/>
        </p:blipFill>
        <p:spPr bwMode="auto">
          <a:xfrm>
            <a:off x="4634031" y="815695"/>
            <a:ext cx="2725420" cy="2553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 descr="F:\URG数据\甲基化\定量结果jpg\HBx顺转HepG2 URG11 5-hmC论文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7" b="4373"/>
          <a:stretch/>
        </p:blipFill>
        <p:spPr bwMode="auto">
          <a:xfrm>
            <a:off x="4698529" y="3319219"/>
            <a:ext cx="2725420" cy="24334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30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URG数据\甲基化\定量结果jpg\HBx干扰H2215 HBx表达论文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1" b="4863"/>
          <a:stretch/>
        </p:blipFill>
        <p:spPr bwMode="auto">
          <a:xfrm>
            <a:off x="1608689" y="1070516"/>
            <a:ext cx="2747287" cy="239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57551" y="220345"/>
            <a:ext cx="7056784" cy="625475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2.4 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表达下调抑制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转录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831" y="6184140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B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 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HBx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63.8%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     TET1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54.8%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</a:t>
            </a:r>
            <a:r>
              <a:rPr lang="en-US" altLang="zh-CN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24.5%    </a:t>
            </a:r>
            <a:r>
              <a:rPr lang="en-US" altLang="zh-CN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URG11 </a:t>
            </a:r>
            <a:r>
              <a:rPr lang="en-US" altLang="zh-CN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5-hmC</a:t>
            </a:r>
            <a:r>
              <a:rPr lang="zh-CN" altLang="en-US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26.0%</a:t>
            </a:r>
            <a:endParaRPr lang="en-US" altLang="zh-CN" b="1" dirty="0">
              <a:solidFill>
                <a:srgbClr val="FF0000"/>
              </a:solidFill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42003" y="6276473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2120123" y="6368806"/>
            <a:ext cx="291637" cy="18466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779912" y="6300028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:\URG数据\甲基化\定量结果jpg\HBx siRNA干扰H2215 TET1表达论文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 b="4660"/>
          <a:stretch/>
        </p:blipFill>
        <p:spPr bwMode="auto">
          <a:xfrm>
            <a:off x="4355976" y="980728"/>
            <a:ext cx="2928158" cy="24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>
            <a:off x="5364088" y="6300028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F:\URG数据\甲基化\定量结果jpg\HBx干扰H2215 URG11表达论文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 b="3896"/>
          <a:stretch/>
        </p:blipFill>
        <p:spPr bwMode="auto">
          <a:xfrm>
            <a:off x="1619573" y="3523785"/>
            <a:ext cx="2736403" cy="247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>
          <a:xfrm>
            <a:off x="7596336" y="6300028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F:\URG数据\甲基化\定量结果jpg\HBxsiRNA干扰H2215 URG115-hmC 论文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4" b="3909"/>
          <a:stretch/>
        </p:blipFill>
        <p:spPr bwMode="auto">
          <a:xfrm>
            <a:off x="4370732" y="3645024"/>
            <a:ext cx="3009579" cy="235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48309" y="5531847"/>
            <a:ext cx="2699012" cy="6052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NC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Negative Control</a:t>
            </a:r>
          </a:p>
        </p:txBody>
      </p:sp>
    </p:spTree>
    <p:extLst>
      <p:ext uri="{BB962C8B-B14F-4D97-AF65-F5344CB8AC3E}">
        <p14:creationId xmlns:p14="http://schemas.microsoft.com/office/powerpoint/2010/main" val="1716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672" y="137039"/>
            <a:ext cx="6336704" cy="792088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2.5 TET1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介导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上调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的分子过程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7"/>
            <a:ext cx="2956816" cy="258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99" name="Picture 3" descr="F:\URG数据\甲基化\定量结果jpg\H2215TET1干扰URG11表达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1"/>
          <a:stretch/>
        </p:blipFill>
        <p:spPr bwMode="auto">
          <a:xfrm>
            <a:off x="4572000" y="1363546"/>
            <a:ext cx="3187501" cy="25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URG数据\甲基化\定量结果jpg\TET1干扰H2215 URG 5-hmC论文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2"/>
          <a:stretch/>
        </p:blipFill>
        <p:spPr bwMode="auto">
          <a:xfrm>
            <a:off x="4600301" y="3882297"/>
            <a:ext cx="3096344" cy="24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6367120"/>
            <a:ext cx="4361623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 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NC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Negative Control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284704"/>
            <a:ext cx="3020081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	</a:t>
            </a:r>
            <a:r>
              <a:rPr lang="en-US" altLang="zh-CN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8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47.6%</a:t>
            </a:r>
            <a:r>
              <a:rPr lang="en-US" altLang="zh-CN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           URG11</a:t>
            </a: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8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30.3%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URG11 5-hmC</a:t>
            </a: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 </a:t>
            </a:r>
            <a:r>
              <a:rPr lang="en-US" altLang="zh-CN" sz="18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22.1%</a:t>
            </a:r>
            <a:r>
              <a:rPr lang="zh-CN" altLang="en-US" sz="1800" b="1" dirty="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sz="1800" b="1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835403" y="432704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51920" y="4743163"/>
            <a:ext cx="0" cy="36933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>
          <a:xfrm>
            <a:off x="3851920" y="5264895"/>
            <a:ext cx="0" cy="36933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096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F:\URG数据\甲基化\定量结果jpg\7721PBXURG11表达论文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0" b="4278"/>
          <a:stretch/>
        </p:blipFill>
        <p:spPr bwMode="auto">
          <a:xfrm>
            <a:off x="4553250" y="1212833"/>
            <a:ext cx="2520280" cy="241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5134" y="87080"/>
            <a:ext cx="8229600" cy="981318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2.6 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5-hmC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水平在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稳转株中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/>
            </a:r>
            <a:b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</a:b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显著升高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0" name="Picture 2" descr="F:\URG数据\甲基化\定量结果jpg\7721PBX TET1表达论文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3" b="4722"/>
          <a:stretch/>
        </p:blipFill>
        <p:spPr bwMode="auto">
          <a:xfrm>
            <a:off x="1691680" y="1196752"/>
            <a:ext cx="2448272" cy="24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7049" y="1935467"/>
            <a:ext cx="890316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16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42.5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% 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067944" y="2351248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417988" y="2024617"/>
            <a:ext cx="89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190.3% 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236296" y="2440398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03333" y="6297885"/>
            <a:ext cx="4113916" cy="330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NC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Negative Control</a:t>
            </a:r>
          </a:p>
        </p:txBody>
      </p:sp>
      <p:pic>
        <p:nvPicPr>
          <p:cNvPr id="22" name="图片 21" descr="F:\URG数据\甲基化\定量结果jpg\URG11 5-hmC在7721PBX和7721PB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4"/>
          <a:stretch/>
        </p:blipFill>
        <p:spPr bwMode="auto">
          <a:xfrm>
            <a:off x="1616742" y="3800332"/>
            <a:ext cx="3001645" cy="25006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28070" y="4635148"/>
            <a:ext cx="178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 5-hmC</a:t>
            </a:r>
            <a:r>
              <a:rPr lang="zh-CN" altLang="en-US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endParaRPr lang="en-US" altLang="zh-CN" sz="16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26.9%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569584" y="5095172"/>
            <a:ext cx="0" cy="370973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929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目 录</a:t>
            </a:r>
            <a:endParaRPr lang="zh-CN" altLang="en-US" sz="3600" b="1" dirty="0">
              <a:solidFill>
                <a:srgbClr val="C00000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1828800" y="2938463"/>
            <a:ext cx="5410200" cy="665162"/>
            <a:chOff x="1152" y="1851"/>
            <a:chExt cx="3408" cy="419"/>
          </a:xfrm>
        </p:grpSpPr>
        <p:grpSp>
          <p:nvGrpSpPr>
            <p:cNvPr id="13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17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4EA7EA">
                      <a:gamma/>
                      <a:shade val="46275"/>
                      <a:invGamma/>
                    </a:srgbClr>
                  </a:gs>
                  <a:gs pos="100000">
                    <a:srgbClr val="4EA7EA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rgbClr val="00336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964" y="1890"/>
              <a:ext cx="23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TET1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介导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HBx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上调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URG11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276" y="191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1828800" y="3830638"/>
            <a:ext cx="5410200" cy="665162"/>
            <a:chOff x="1152" y="2413"/>
            <a:chExt cx="3408" cy="419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3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9999FF">
                      <a:gamma/>
                      <a:shade val="46275"/>
                      <a:invGamma/>
                    </a:srgbClr>
                  </a:gs>
                  <a:gs pos="100000">
                    <a:srgbClr val="9999FF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rgbClr val="00336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964" y="2461"/>
              <a:ext cx="234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HBx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调控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TET1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Times New Roman" pitchFamily="18" charset="0"/>
                </a:rPr>
                <a:t>的分子机制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Times New Roman" pitchFamily="18" charset="0"/>
              </a:endParaRP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gray">
            <a:xfrm>
              <a:off x="1276" y="247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36" name="Group 40"/>
          <p:cNvGrpSpPr>
            <a:grpSpLocks/>
          </p:cNvGrpSpPr>
          <p:nvPr/>
        </p:nvGrpSpPr>
        <p:grpSpPr bwMode="auto">
          <a:xfrm>
            <a:off x="1828800" y="4745038"/>
            <a:ext cx="5410200" cy="665162"/>
            <a:chOff x="1152" y="2989"/>
            <a:chExt cx="3408" cy="419"/>
          </a:xfrm>
        </p:grpSpPr>
        <p:grpSp>
          <p:nvGrpSpPr>
            <p:cNvPr id="37" name="Group 21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41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4EA7EA">
                      <a:gamma/>
                      <a:shade val="46275"/>
                      <a:invGamma/>
                    </a:srgbClr>
                  </a:gs>
                  <a:gs pos="100000">
                    <a:srgbClr val="4EA7EA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rgbClr val="00336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29"/>
            <p:cNvSpPr txBox="1">
              <a:spLocks noChangeArrowheads="1"/>
            </p:cNvSpPr>
            <p:nvPr/>
          </p:nvSpPr>
          <p:spPr bwMode="auto">
            <a:xfrm>
              <a:off x="2606" y="3037"/>
              <a:ext cx="6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rPr>
                <a:t>总 结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" name="Text Box 30"/>
            <p:cNvSpPr txBox="1">
              <a:spLocks noChangeArrowheads="1"/>
            </p:cNvSpPr>
            <p:nvPr/>
          </p:nvSpPr>
          <p:spPr bwMode="gray">
            <a:xfrm>
              <a:off x="1276" y="305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itchFamily="2" charset="-122"/>
                </a:rPr>
                <a:t>4</a:t>
              </a:r>
            </a:p>
          </p:txBody>
        </p:sp>
      </p:grpSp>
      <p:grpSp>
        <p:nvGrpSpPr>
          <p:cNvPr id="44" name="Group 37"/>
          <p:cNvGrpSpPr>
            <a:grpSpLocks/>
          </p:cNvGrpSpPr>
          <p:nvPr/>
        </p:nvGrpSpPr>
        <p:grpSpPr bwMode="auto">
          <a:xfrm>
            <a:off x="1826096" y="2132856"/>
            <a:ext cx="5410200" cy="665162"/>
            <a:chOff x="1152" y="1275"/>
            <a:chExt cx="3408" cy="419"/>
          </a:xfrm>
        </p:grpSpPr>
        <p:grpSp>
          <p:nvGrpSpPr>
            <p:cNvPr id="45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49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9999FF">
                      <a:gamma/>
                      <a:shade val="46275"/>
                      <a:invGamma/>
                    </a:srgbClr>
                  </a:gs>
                  <a:gs pos="100000">
                    <a:srgbClr val="9999FF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rgbClr val="00336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2476" y="1322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黑体" pitchFamily="2" charset="-122"/>
                  <a:ea typeface="黑体" pitchFamily="2" charset="-122"/>
                </a:rPr>
                <a:t>研究背景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gray">
            <a:xfrm>
              <a:off x="1276" y="133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宋体" pitchFamily="2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0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F:\URG数据\甲基化\定量结果jpg\7721PBX TET1干扰 TET1表达论文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0"/>
          <a:stretch/>
        </p:blipFill>
        <p:spPr bwMode="auto">
          <a:xfrm>
            <a:off x="1692507" y="3661278"/>
            <a:ext cx="2878666" cy="283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2.7 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SMMC-7721PBX </a:t>
            </a: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细胞中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受</a:t>
            </a: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干扰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诱导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下调；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受干扰诱导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下调</a:t>
            </a:r>
            <a:endParaRPr lang="zh-CN" altLang="en-US" sz="20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46" y="71418"/>
            <a:ext cx="101096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98" name="Picture 2" descr="F:\URG数据\甲基化\定量结果jpg\7721PBX HBx siRNA HBx表达论文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9" b="4003"/>
          <a:stretch/>
        </p:blipFill>
        <p:spPr bwMode="auto">
          <a:xfrm>
            <a:off x="389464" y="1141057"/>
            <a:ext cx="2742376" cy="241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720" y="2098527"/>
            <a:ext cx="890316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HBx</a:t>
            </a:r>
            <a:r>
              <a:rPr lang="zh-CN" altLang="en-US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43.9% </a:t>
            </a:r>
            <a:endParaRPr lang="zh-CN" altLang="en-US" sz="1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699792" y="247336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F:\URG数据\甲基化\定量结果jpg\7721PBX HBx siRNA干扰 TET1表达论文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 b="4661"/>
          <a:stretch/>
        </p:blipFill>
        <p:spPr bwMode="auto">
          <a:xfrm>
            <a:off x="3131840" y="1179539"/>
            <a:ext cx="2736304" cy="239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32976" y="2134138"/>
            <a:ext cx="890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31.1% </a:t>
            </a:r>
            <a:endParaRPr lang="zh-CN" altLang="en-US" sz="1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668344" y="2420888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F:\URG数据\甲基化\定量结果jpg\7721PBx HBx siRNA URG11表达论文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7" b="4727"/>
          <a:stretch/>
        </p:blipFill>
        <p:spPr bwMode="auto">
          <a:xfrm>
            <a:off x="5868144" y="1214936"/>
            <a:ext cx="3097034" cy="2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804632" y="2175810"/>
            <a:ext cx="890316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23.3% </a:t>
            </a:r>
            <a:endParaRPr lang="zh-CN" altLang="en-US" sz="1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460432" y="2597722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5896" y="6381328"/>
            <a:ext cx="5400599" cy="330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NC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Negative Control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580112" y="254687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F:\URG数据\甲基化\定量结果jpg\7721PBXTET1干扰URG11表达论文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5" b="3895"/>
          <a:stretch/>
        </p:blipFill>
        <p:spPr bwMode="auto">
          <a:xfrm>
            <a:off x="4893475" y="3757633"/>
            <a:ext cx="2900709" cy="26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60291" y="4725144"/>
            <a:ext cx="890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1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43.9% </a:t>
            </a:r>
            <a:endParaRPr lang="zh-CN" altLang="en-US" sz="1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4730" y="4676103"/>
            <a:ext cx="890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1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43.5% </a:t>
            </a:r>
            <a:endParaRPr lang="zh-CN" altLang="en-US" sz="14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139952" y="5163512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7416661" y="5094476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小 结</a:t>
            </a:r>
            <a:endParaRPr lang="zh-CN" altLang="en-US" sz="3600" b="1" dirty="0">
              <a:solidFill>
                <a:srgbClr val="C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8574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的转录水平与自身启动子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CpG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岛的甲基化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状态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/>
            </a:r>
            <a:b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</a:b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有关</a:t>
            </a:r>
            <a:endParaRPr lang="en-US" altLang="zh-CN" sz="24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可上调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的表达：当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过表达时，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及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5-hmC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表达量均升高；当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表达受干扰时，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、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及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5-hmC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表达量也发生明显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降低</a:t>
            </a:r>
            <a:endParaRPr lang="en-US" altLang="zh-CN" sz="24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介导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上调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的分子过程：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存在的情况下， 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表达下调会促使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mRNA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5-hmC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水平降低</a:t>
            </a:r>
            <a:endParaRPr lang="en-US" altLang="zh-CN" sz="24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sz="5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. HBx</a:t>
            </a:r>
            <a:r>
              <a:rPr lang="zh-CN" altLang="en-US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调控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</a:t>
            </a:r>
            <a:endParaRPr lang="en-US" altLang="zh-CN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    </a:t>
            </a:r>
            <a:r>
              <a:rPr lang="zh-CN" altLang="en-US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分子机制</a:t>
            </a:r>
            <a:endParaRPr lang="zh-CN" altLang="en-US" b="1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36" y="3140968"/>
            <a:ext cx="2448703" cy="319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0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材料与方法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材料：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细胞：</a:t>
            </a: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HepG2.2.15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endParaRPr lang="en-US" altLang="zh-CN" sz="26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</a:t>
            </a:r>
            <a:r>
              <a:rPr lang="en-US" altLang="zh-CN" sz="26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   SMMC7721PBX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细胞、</a:t>
            </a: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SMMC7721PB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</a:t>
            </a:r>
            <a:endParaRPr lang="en-US" altLang="zh-CN" sz="26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800" dirty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方法：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双荧光素酶报告基因检测</a:t>
            </a:r>
            <a:endParaRPr lang="en-US" altLang="zh-CN" sz="26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去甲基化处理</a:t>
            </a:r>
            <a:endParaRPr lang="en-US" altLang="zh-CN" sz="26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实时荧光定量</a:t>
            </a: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硫化测序</a:t>
            </a:r>
            <a:r>
              <a:rPr lang="en-US" altLang="zh-CN" sz="26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6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</a:t>
            </a:r>
            <a:r>
              <a:rPr lang="zh-CN" altLang="en-US" sz="26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羟甲基化</a:t>
            </a:r>
            <a:r>
              <a:rPr lang="en-US" altLang="zh-CN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DNA</a:t>
            </a:r>
            <a:r>
              <a:rPr lang="zh-CN" altLang="en-US" sz="26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免疫</a:t>
            </a:r>
            <a:r>
              <a:rPr lang="zh-CN" altLang="en-US" sz="26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共沉淀</a:t>
            </a:r>
            <a:endParaRPr lang="en-US" altLang="zh-CN" sz="26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F:\URG数据\甲基化\定量结果jpg\TET1去甲基化甲基化率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4"/>
          <a:stretch/>
        </p:blipFill>
        <p:spPr bwMode="auto">
          <a:xfrm>
            <a:off x="410601" y="3652014"/>
            <a:ext cx="2950210" cy="2527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203" y="128846"/>
            <a:ext cx="8229600" cy="779874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3.1 TET1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在肝癌细胞中受甲基化调控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46" name="Picture 2" descr="F:\URG数据\甲基化\定量结果jpg\TET1去甲基化实验mRNA表达论文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9"/>
          <a:stretch/>
        </p:blipFill>
        <p:spPr bwMode="auto">
          <a:xfrm>
            <a:off x="214282" y="1097046"/>
            <a:ext cx="37264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39951" y="1243670"/>
            <a:ext cx="486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HepG2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对照组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TET1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启动子甲基化率：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86.7%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1398" y="3652014"/>
            <a:ext cx="457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5-Aza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处理组 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TET1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启动子甲基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73.1%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6661" y="4506017"/>
            <a:ext cx="110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甲基化率：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13.6% 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203848" y="4985812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9734" y="6188225"/>
            <a:ext cx="6166482" cy="330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 ：甲基化    ：去甲基化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87824" y="6298757"/>
            <a:ext cx="72008" cy="82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995936" y="6298757"/>
            <a:ext cx="72008" cy="825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86" y="1593995"/>
            <a:ext cx="5025055" cy="1971933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91" y="3973210"/>
            <a:ext cx="5051528" cy="19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139492"/>
            <a:ext cx="8229600" cy="841236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3.2 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受羟甲基化酶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的调控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7" name="图片 6" descr="F:\URG数据\甲基化\定量结果jpg\HepG2去甲基化实验URG11 mRNA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8"/>
          <a:stretch/>
        </p:blipFill>
        <p:spPr bwMode="auto">
          <a:xfrm>
            <a:off x="323528" y="1196752"/>
            <a:ext cx="3855720" cy="2768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55"/>
          <a:stretch/>
        </p:blipFill>
        <p:spPr bwMode="auto">
          <a:xfrm>
            <a:off x="4351474" y="1556792"/>
            <a:ext cx="4772802" cy="1837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5"/>
          <a:stretch/>
        </p:blipFill>
        <p:spPr bwMode="auto">
          <a:xfrm>
            <a:off x="4351474" y="3994883"/>
            <a:ext cx="4775157" cy="1957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0" y="119424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HepG2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对照组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URG11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启动子甲基化率：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95.1%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992" y="364502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5Aza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处理组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URG11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启动子甲基化率：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90.0%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4477" y="6330920"/>
            <a:ext cx="5086362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 ：甲基化    ：去甲基化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16216" y="6442773"/>
            <a:ext cx="72008" cy="82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524328" y="6442773"/>
            <a:ext cx="72008" cy="825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F:\URG数据\甲基化\定量结果jpg\5-AZA-URG 5hmc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1" b="2671"/>
          <a:stretch/>
        </p:blipFill>
        <p:spPr bwMode="auto">
          <a:xfrm>
            <a:off x="363137" y="3965352"/>
            <a:ext cx="3988337" cy="25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1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F:\URG数据\甲基化\定量结果jpg\7721PBx与PB甲基化率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6" b="3846"/>
          <a:stretch/>
        </p:blipFill>
        <p:spPr bwMode="auto">
          <a:xfrm>
            <a:off x="214282" y="2204864"/>
            <a:ext cx="2988945" cy="2724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7190"/>
            <a:ext cx="8229600" cy="863538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3.3 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促使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启动子甲基化水平下降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9319" y="1340768"/>
            <a:ext cx="493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SMMC-7721PB  TET1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启动子甲基化率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91.3 %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5627" y="3696308"/>
            <a:ext cx="491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SMMC-7721PBX  TET1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启动子甲基化率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76.9 %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531" y="3284984"/>
            <a:ext cx="110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甲基化率：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14.4 % </a:t>
            </a:r>
            <a:endParaRPr lang="zh-CN" altLang="en-US" sz="1600" b="1" dirty="0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064230" y="3790263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734" y="6188225"/>
            <a:ext cx="4942346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； **：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0.01</a:t>
            </a:r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； ：甲基化    ：去甲基化</a:t>
            </a:r>
            <a:endParaRPr lang="zh-CN" altLang="en-US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87824" y="6298757"/>
            <a:ext cx="72008" cy="82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95936" y="6298757"/>
            <a:ext cx="72008" cy="825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95" y="1779588"/>
            <a:ext cx="5831205" cy="176784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5" y="4065640"/>
            <a:ext cx="5701677" cy="1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F:\URG数据\甲基化\定量结果jpg\luciferase 结果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38" y="1268760"/>
            <a:ext cx="4510844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14282" y="71418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结果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11560" y="216730"/>
            <a:ext cx="8229600" cy="63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3.4 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能增强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启动子活性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7864" y="4653136"/>
            <a:ext cx="1610596" cy="3488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*：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P &lt;</a:t>
            </a:r>
            <a:r>
              <a:rPr lang="en-US" altLang="zh-CN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0.05</a:t>
            </a:r>
            <a:r>
              <a:rPr lang="zh-CN" altLang="en-US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59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小 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在肝癌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中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的表达受甲基化调控，其表达升高会促进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启动子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5-hmC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水平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增加</a:t>
            </a:r>
            <a:endParaRPr lang="zh-CN" altLang="en-US" sz="2400" b="1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可以激活</a:t>
            </a:r>
            <a:r>
              <a:rPr lang="en-US" altLang="zh-CN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启动子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活性，促进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启动子</a:t>
            </a:r>
            <a:r>
              <a:rPr lang="en-US" altLang="zh-CN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CpG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岛的甲基化程度降低</a:t>
            </a:r>
          </a:p>
          <a:p>
            <a:pPr>
              <a:lnSpc>
                <a:spcPct val="150000"/>
              </a:lnSpc>
            </a:pPr>
            <a:endParaRPr lang="zh-CN" altLang="en-US" sz="28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1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en-US" altLang="zh-CN" sz="6000" b="1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. </a:t>
            </a:r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总 结</a:t>
            </a:r>
            <a:r>
              <a:rPr lang="en-US" altLang="zh-CN" b="1" dirty="0" smtClean="0">
                <a:latin typeface="黑体" pitchFamily="2" charset="-122"/>
                <a:ea typeface="黑体" pitchFamily="2" charset="-122"/>
              </a:rPr>
              <a:t>       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12553"/>
            <a:ext cx="300913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6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87624" y="2420888"/>
            <a:ext cx="2736304" cy="1143000"/>
          </a:xfrm>
        </p:spPr>
        <p:txBody>
          <a:bodyPr>
            <a:normAutofit fontScale="90000"/>
          </a:bodyPr>
          <a:lstStyle/>
          <a:p>
            <a:r>
              <a:rPr lang="en-US" altLang="zh-CN" sz="7200" b="1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sz="4000" b="1" dirty="0" smtClean="0">
                <a:latin typeface="黑体" pitchFamily="2" charset="-122"/>
                <a:ea typeface="黑体" pitchFamily="2" charset="-122"/>
              </a:rPr>
              <a:t>.</a:t>
            </a:r>
            <a:r>
              <a:rPr lang="zh-CN" altLang="en-US" sz="4000" b="1" dirty="0" smtClean="0">
                <a:latin typeface="黑体" pitchFamily="2" charset="-122"/>
                <a:ea typeface="黑体" pitchFamily="2" charset="-122"/>
              </a:rPr>
              <a:t>背 景</a:t>
            </a:r>
            <a:endParaRPr lang="zh-CN" altLang="en-US" sz="4000" b="1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9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89" y="188640"/>
            <a:ext cx="8229600" cy="390918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介导的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诱导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上调过程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48942" y="665556"/>
            <a:ext cx="4783140" cy="5720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37" y="1730465"/>
            <a:ext cx="59055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3115397" y="1501010"/>
            <a:ext cx="576064" cy="4350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t="8297"/>
          <a:stretch/>
        </p:blipFill>
        <p:spPr bwMode="auto">
          <a:xfrm>
            <a:off x="2296619" y="738784"/>
            <a:ext cx="906921" cy="84975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2"/>
          <a:stretch/>
        </p:blipFill>
        <p:spPr bwMode="auto">
          <a:xfrm>
            <a:off x="3597782" y="2223461"/>
            <a:ext cx="3223046" cy="6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7" y="2318883"/>
            <a:ext cx="3009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5"/>
          <a:stretch/>
        </p:blipFill>
        <p:spPr bwMode="auto">
          <a:xfrm>
            <a:off x="3766267" y="2318883"/>
            <a:ext cx="2886075" cy="48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 bwMode="auto">
          <a:xfrm>
            <a:off x="3680531" y="1674654"/>
            <a:ext cx="669584" cy="65464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20932" y="25252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TET1</a:t>
            </a:r>
            <a:endParaRPr lang="zh-CN" altLang="en-US" b="1" dirty="0"/>
          </a:p>
        </p:txBody>
      </p:sp>
      <p:sp>
        <p:nvSpPr>
          <p:cNvPr id="18" name="椭圆 17"/>
          <p:cNvSpPr/>
          <p:nvPr/>
        </p:nvSpPr>
        <p:spPr>
          <a:xfrm rot="801441">
            <a:off x="5149399" y="1875685"/>
            <a:ext cx="1152128" cy="50405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TET1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306888" y="2882398"/>
            <a:ext cx="1" cy="6682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r="9098"/>
          <a:stretch/>
        </p:blipFill>
        <p:spPr bwMode="auto">
          <a:xfrm>
            <a:off x="8028384" y="5229200"/>
            <a:ext cx="765117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162650"/>
            <a:ext cx="765117" cy="50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76" y="3600181"/>
            <a:ext cx="2133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03429" y="4033568"/>
            <a:ext cx="85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URG11</a:t>
            </a:r>
            <a:endParaRPr lang="zh-CN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70962" y="122337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1F497D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总结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 flipH="1">
            <a:off x="5235702" y="4511046"/>
            <a:ext cx="1" cy="6682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flipV="1">
            <a:off x="4788024" y="5301208"/>
            <a:ext cx="792088" cy="21602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 flipV="1">
            <a:off x="4844468" y="5453608"/>
            <a:ext cx="792088" cy="21602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曲线连接符 60"/>
          <p:cNvCxnSpPr/>
          <p:nvPr/>
        </p:nvCxnSpPr>
        <p:spPr>
          <a:xfrm flipV="1">
            <a:off x="4899542" y="5613495"/>
            <a:ext cx="792088" cy="21602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91630" y="5086054"/>
            <a:ext cx="85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URG11</a:t>
            </a:r>
          </a:p>
          <a:p>
            <a:r>
              <a:rPr lang="en-US" altLang="zh-CN" b="1" dirty="0"/>
              <a:t>mRNA</a:t>
            </a:r>
            <a:endParaRPr lang="zh-CN" altLang="en-US" b="1" dirty="0"/>
          </a:p>
        </p:txBody>
      </p:sp>
      <p:pic>
        <p:nvPicPr>
          <p:cNvPr id="7199" name="Picture 31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 bwMode="auto">
          <a:xfrm>
            <a:off x="6546" y="1749417"/>
            <a:ext cx="2581186" cy="397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4" name="Picture 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89" y="3720181"/>
            <a:ext cx="2066287" cy="80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椭圆 37"/>
          <p:cNvSpPr/>
          <p:nvPr/>
        </p:nvSpPr>
        <p:spPr>
          <a:xfrm rot="801441">
            <a:off x="5795367" y="3519965"/>
            <a:ext cx="908625" cy="50405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TET1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1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3" grpId="0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1573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总 结</a:t>
            </a:r>
            <a:endParaRPr lang="zh-CN" altLang="en-US" b="1" dirty="0">
              <a:solidFill>
                <a:srgbClr val="C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 lnSpcReduction="10000"/>
          </a:bodyPr>
          <a:lstStyle/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的转录水平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与启动子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CpG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岛的甲基化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水平有关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可增强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启动子活性，促进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启动子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发生去甲基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化并上调表达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；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表达的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升高诱导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下游靶基因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启动子发生羟甲基化并促进其转录，从而介导了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诱导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URG11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高表达及细胞恶性转化的分子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过程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揭示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了一种新的炎癌恶性转化调节机制，即基于羟甲基化酶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介导的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HBx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诱导肝癌发生</a:t>
            </a:r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过程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TET1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可能成为炎癌恶性转化过程中的关键节点或重要分子，是潜在的新型肿瘤防治药物靶点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8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192" y="130622"/>
            <a:ext cx="8229600" cy="850106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攻读学位期间发表论文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64" y="836712"/>
            <a:ext cx="6576872" cy="56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8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008112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致 谢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刘  杰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 教授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王久存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 教授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张  骏 老师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杨冬琴 老师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马彦云 师兄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复旦大学消化疾病研究所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现代人类学教育部重点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实验室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146" name="Picture 2" descr="E:\王久存课题组-201403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86584" y="-13852920"/>
            <a:ext cx="9000000" cy="60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19935"/>
            <a:ext cx="4499992" cy="2846130"/>
          </a:xfrm>
          <a:prstGeom prst="hear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32717"/>
            <a:ext cx="4499992" cy="29999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825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1430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黑体" pitchFamily="49" charset="-122"/>
                <a:ea typeface="黑体" pitchFamily="49" charset="-122"/>
                <a:cs typeface="+mn-cs"/>
              </a:rPr>
              <a:t>特别感谢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705275"/>
          </a:xfrm>
        </p:spPr>
        <p:txBody>
          <a:bodyPr/>
          <a:lstStyle/>
          <a:p>
            <a:pPr marL="365760" lvl="0" indent="-256032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 smtClean="0">
                <a:solidFill>
                  <a:prstClr val="black"/>
                </a:solidFill>
                <a:latin typeface="Times New Roman"/>
                <a:ea typeface="黑体"/>
              </a:rPr>
              <a:t>对毕业论文</a:t>
            </a:r>
            <a:r>
              <a:rPr lang="zh-CN" altLang="en-US" b="1" dirty="0">
                <a:solidFill>
                  <a:prstClr val="black"/>
                </a:solidFill>
                <a:latin typeface="Times New Roman"/>
                <a:ea typeface="黑体"/>
              </a:rPr>
              <a:t>进行仔细</a:t>
            </a:r>
            <a:r>
              <a:rPr lang="zh-CN" altLang="en-US" b="1" dirty="0" smtClean="0">
                <a:solidFill>
                  <a:prstClr val="black"/>
                </a:solidFill>
                <a:latin typeface="Times New Roman"/>
                <a:ea typeface="黑体"/>
              </a:rPr>
              <a:t>评审</a:t>
            </a:r>
            <a:endParaRPr lang="en-US" altLang="zh-CN" b="1" dirty="0" smtClean="0">
              <a:solidFill>
                <a:prstClr val="black"/>
              </a:solidFill>
              <a:latin typeface="Times New Roman"/>
              <a:ea typeface="黑体"/>
            </a:endParaRPr>
          </a:p>
          <a:p>
            <a:pPr marL="365760" lvl="0" indent="-256032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 smtClean="0">
                <a:solidFill>
                  <a:prstClr val="black"/>
                </a:solidFill>
                <a:latin typeface="Times New Roman"/>
                <a:ea typeface="黑体"/>
              </a:rPr>
              <a:t>并</a:t>
            </a:r>
            <a:r>
              <a:rPr lang="zh-CN" altLang="en-US" b="1" dirty="0">
                <a:solidFill>
                  <a:prstClr val="black"/>
                </a:solidFill>
                <a:latin typeface="Times New Roman"/>
                <a:ea typeface="黑体"/>
              </a:rPr>
              <a:t>提出宝贵意见</a:t>
            </a:r>
            <a:r>
              <a:rPr lang="zh-CN" altLang="en-US" b="1" dirty="0" smtClean="0">
                <a:solidFill>
                  <a:prstClr val="black"/>
                </a:solidFill>
                <a:latin typeface="Times New Roman"/>
                <a:ea typeface="黑体"/>
              </a:rPr>
              <a:t>的老师以及</a:t>
            </a:r>
            <a:endParaRPr lang="en-US" altLang="zh-CN" b="1" dirty="0" smtClean="0">
              <a:solidFill>
                <a:prstClr val="black"/>
              </a:solidFill>
              <a:latin typeface="Times New Roman"/>
              <a:ea typeface="黑体"/>
            </a:endParaRPr>
          </a:p>
          <a:p>
            <a:pPr marL="365760" lvl="0" indent="-256032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b="1" dirty="0" smtClean="0">
                <a:solidFill>
                  <a:prstClr val="black"/>
                </a:solidFill>
                <a:latin typeface="Times New Roman"/>
                <a:ea typeface="黑体"/>
              </a:rPr>
              <a:t>百忙</a:t>
            </a:r>
            <a:r>
              <a:rPr lang="zh-CN" altLang="en-US" b="1" dirty="0">
                <a:solidFill>
                  <a:prstClr val="black"/>
                </a:solidFill>
                <a:latin typeface="Times New Roman"/>
                <a:ea typeface="黑体"/>
              </a:rPr>
              <a:t>之中抽出时间参加论文答辩的各位教授！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9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肝癌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是指发生于肝脏的恶性肿瘤，包括原发性肝癌和转移性肝癌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两种，是我国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最为常见的肿瘤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之一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根据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《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2012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年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中国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肿瘤登记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年报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报道，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  肝癌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发病率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28.71/10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万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和死亡率（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26.04/10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万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  各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占全国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恶性肿瘤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的第四位和第二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位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47864" y="259284"/>
            <a:ext cx="2376264" cy="64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肝 癌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4" r="15198"/>
          <a:stretch/>
        </p:blipFill>
        <p:spPr bwMode="auto">
          <a:xfrm>
            <a:off x="6545766" y="1988840"/>
            <a:ext cx="2191036" cy="232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0962" y="122337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背景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2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7744" y="1124744"/>
            <a:ext cx="1512168" cy="5040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052736"/>
            <a:ext cx="8229600" cy="49294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常见诱因：乙型病毒、丙型病毒、黄曲霉毒素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B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酗酒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糖尿病、高血压、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肥胖等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HBV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慢性感染者比非感染者患肝癌的概率高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120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倍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47864" y="259284"/>
            <a:ext cx="2376264" cy="64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肝 癌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2" y="122337"/>
            <a:ext cx="10715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背景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48880"/>
            <a:ext cx="4248472" cy="297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7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202" y="116632"/>
            <a:ext cx="8229600" cy="850106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乙肝病毒</a:t>
            </a: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X</a:t>
            </a:r>
            <a:r>
              <a:rPr lang="zh-CN" altLang="en-US" sz="3600" b="1" dirty="0" smtClean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蛋白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乙肝病毒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X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蛋白（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）是一段由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154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个氨基酸组成的长肽，分子量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17KDa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，是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HBV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的第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种附属蛋白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在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HBV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介导的致癌作用中作为一个辅助因子发挥重要作用，但具体的致癌机制尚不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明确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27"/>
            <a:ext cx="11033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8" y="1916832"/>
            <a:ext cx="3168352" cy="33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2077770" y="4347779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39" y="1919558"/>
            <a:ext cx="45148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4057991" y="2420888"/>
            <a:ext cx="1738146" cy="1296144"/>
          </a:xfrm>
          <a:prstGeom prst="roundRect">
            <a:avLst/>
          </a:prstGeom>
          <a:noFill/>
          <a:ln w="38100">
            <a:solidFill>
              <a:srgbClr val="3333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482971" y="2840009"/>
            <a:ext cx="1008112" cy="39604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913860" y="3236053"/>
            <a:ext cx="737608" cy="480979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380312" y="3105388"/>
            <a:ext cx="1224136" cy="624995"/>
          </a:xfrm>
          <a:prstGeom prst="round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70803" y="6453336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Ref. Y.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Wei, et al. 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Pathologie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Biologie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2010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2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1" b="3646"/>
          <a:stretch/>
        </p:blipFill>
        <p:spPr bwMode="auto">
          <a:xfrm>
            <a:off x="5076056" y="2564904"/>
            <a:ext cx="3665311" cy="249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4032448" cy="778098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是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利用抑制消减杂交及全长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PCR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扩增技术（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RACE-PCR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）克隆的一个可以被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蛋白上调新基因，定位在人的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11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号染色体长臂，含有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13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个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外显子，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编码约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70KD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的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蛋白</a:t>
            </a: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和肿瘤恶性生物学行为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密切相关</a:t>
            </a:r>
            <a:endParaRPr lang="en-US" altLang="zh-CN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URG11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能促进肝癌细胞系的增殖、分化，并促进肝癌细胞</a:t>
            </a:r>
            <a:r>
              <a:rPr lang="en-US" altLang="zh-CN" sz="2400" dirty="0" err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G1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期向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期进展，及促进肝癌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细胞在裸鼠</a:t>
            </a:r>
            <a:r>
              <a:rPr lang="zh-CN" altLang="en-US" sz="24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体内的成瘤</a:t>
            </a:r>
            <a:r>
              <a:rPr lang="zh-CN" altLang="en-US" sz="24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能力</a:t>
            </a:r>
            <a:endParaRPr lang="zh-CN" altLang="en-US" sz="24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27"/>
            <a:ext cx="11033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00191" y="6381328"/>
            <a:ext cx="2700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Ref. </a:t>
            </a:r>
            <a:r>
              <a:rPr lang="en-US" altLang="zh-CN" sz="1600" b="1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Liu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Neoplasia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. 2003   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3688" y="244787"/>
            <a:ext cx="5688632" cy="850106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HBx 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与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27"/>
            <a:ext cx="11033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196975"/>
            <a:ext cx="822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0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</a:t>
            </a:r>
            <a:r>
              <a:rPr lang="zh-CN" altLang="en-US" sz="20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前期工作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29137"/>
              </p:ext>
            </p:extLst>
          </p:nvPr>
        </p:nvGraphicFramePr>
        <p:xfrm>
          <a:off x="659160" y="1700808"/>
          <a:ext cx="7429499" cy="1693864"/>
        </p:xfrm>
        <a:graphic>
          <a:graphicData uri="http://schemas.openxmlformats.org/drawingml/2006/table">
            <a:tbl>
              <a:tblPr/>
              <a:tblGrid>
                <a:gridCol w="1675684"/>
                <a:gridCol w="904488"/>
                <a:gridCol w="1294847"/>
                <a:gridCol w="825147"/>
                <a:gridCol w="825147"/>
                <a:gridCol w="1079039"/>
                <a:gridCol w="825147"/>
              </a:tblGrid>
              <a:tr h="419179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L02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HepG2.2.15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HepG2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正常肝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癌旁组织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癌组织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HBV/HB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  <a:cs typeface="Times New Roman" pitchFamily="18" charset="0"/>
                      </a:endParaRPr>
                    </a:p>
                  </a:txBody>
                  <a:tcPr marL="9525" marR="9525" marT="95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91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URG11-mRNA</a:t>
                      </a:r>
                    </a:p>
                  </a:txBody>
                  <a:tcPr marL="9525" marR="9525" marT="95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黑体"/>
                        </a:rPr>
                        <a:t>？</a:t>
                      </a:r>
                      <a:endParaRPr lang="zh-CN" alt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200" b="1" i="0" u="none" strike="noStrike">
                          <a:solidFill>
                            <a:srgbClr val="00B050"/>
                          </a:solidFill>
                          <a:effectLst/>
                          <a:latin typeface="Times New Roman"/>
                        </a:rPr>
                        <a:t>-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63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URG11-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cs typeface="Times New Roman" pitchFamily="18" charset="0"/>
                        </a:rPr>
                        <a:t>甲基化</a:t>
                      </a:r>
                    </a:p>
                  </a:txBody>
                  <a:tcPr marL="9525" marR="9525" marT="95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/>
                        </a:rPr>
                        <a:t>?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+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黑体"/>
                        </a:rPr>
                        <a:t>？</a:t>
                      </a:r>
                      <a:endParaRPr lang="zh-CN" altLang="en-US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?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?</a:t>
                      </a:r>
                    </a:p>
                  </a:txBody>
                  <a:tcPr marL="9525" marR="9525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1298" y="3513137"/>
            <a:ext cx="49069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 </a:t>
            </a:r>
            <a:r>
              <a:rPr lang="zh-CN" altLang="en-US" sz="20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待阐明科学问题的推测</a:t>
            </a:r>
          </a:p>
        </p:txBody>
      </p:sp>
      <p:sp>
        <p:nvSpPr>
          <p:cNvPr id="8" name="矩形 7"/>
          <p:cNvSpPr/>
          <p:nvPr/>
        </p:nvSpPr>
        <p:spPr>
          <a:xfrm>
            <a:off x="659160" y="3995678"/>
            <a:ext cx="74168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推测：</a:t>
            </a:r>
            <a:r>
              <a:rPr lang="en-US" altLang="zh-CN" sz="2000" b="1" dirty="0">
                <a:solidFill>
                  <a:srgbClr val="D76007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HBV</a:t>
            </a:r>
            <a:r>
              <a:rPr lang="zh-CN" altLang="en-US" sz="2000" b="1" dirty="0">
                <a:solidFill>
                  <a:srgbClr val="D76007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相关性肝病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炎症期，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HBV/HBx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通过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调控</a:t>
            </a:r>
            <a:r>
              <a:rPr lang="en-US" altLang="zh-CN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URG11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去甲基化，影响其表达从而导致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癌变</a:t>
            </a:r>
            <a:endParaRPr lang="en-US" altLang="zh-CN" sz="20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  <a:defRPr/>
            </a:pPr>
            <a:r>
              <a:rPr lang="en-US" altLang="zh-CN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    </a:t>
            </a: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调控</a:t>
            </a:r>
            <a:r>
              <a:rPr lang="zh-CN" altLang="en-US" sz="2000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去甲基化可能路径：</a:t>
            </a:r>
            <a:endParaRPr lang="en-US" altLang="zh-CN" sz="2000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marL="1085850" lvl="1" indent="-34290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羟甲基化</a:t>
            </a:r>
            <a:endParaRPr lang="en-US" altLang="zh-CN" sz="2000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Clr>
                <a:srgbClr val="FFC000"/>
              </a:buClr>
              <a:defRPr/>
            </a:pPr>
            <a:endParaRPr lang="zh-CN" altLang="en-US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buClr>
                <a:srgbClr val="FF0000"/>
              </a:buClr>
              <a:buBlip>
                <a:blip r:embed="rId4"/>
              </a:buBlip>
              <a:defRPr/>
            </a:pPr>
            <a:endParaRPr lang="zh-CN" altLang="en-US" b="1" dirty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162415" y="3356992"/>
            <a:ext cx="7408658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62415" y="980727"/>
            <a:ext cx="7408658" cy="216024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495" y="188640"/>
            <a:ext cx="8229600" cy="70595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甲基化和羟甲基化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27"/>
            <a:ext cx="11033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6686" r="56668" b="10913"/>
          <a:stretch/>
        </p:blipFill>
        <p:spPr bwMode="auto">
          <a:xfrm>
            <a:off x="5092097" y="1012659"/>
            <a:ext cx="2864279" cy="88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7265" r="5627" b="9419"/>
          <a:stretch/>
        </p:blipFill>
        <p:spPr bwMode="auto">
          <a:xfrm>
            <a:off x="1567678" y="1981270"/>
            <a:ext cx="6244682" cy="108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71" y="1431846"/>
            <a:ext cx="2750270" cy="55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98" y="1537806"/>
            <a:ext cx="85078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71" y="3928299"/>
            <a:ext cx="2648065" cy="7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67" y="4287247"/>
            <a:ext cx="749873" cy="35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2546324" y="3611744"/>
            <a:ext cx="1080120" cy="49784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TET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6" t="32462"/>
          <a:stretch/>
        </p:blipFill>
        <p:spPr bwMode="auto">
          <a:xfrm>
            <a:off x="1459035" y="4937904"/>
            <a:ext cx="2742687" cy="50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861359"/>
            <a:ext cx="29813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直接箭头连接符 23"/>
          <p:cNvCxnSpPr/>
          <p:nvPr/>
        </p:nvCxnSpPr>
        <p:spPr>
          <a:xfrm flipH="1">
            <a:off x="3918502" y="1981270"/>
            <a:ext cx="1758624" cy="618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3529" y="1286930"/>
            <a:ext cx="64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SAM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076" y="3928299"/>
            <a:ext cx="2781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椭圆 13"/>
          <p:cNvSpPr/>
          <p:nvPr/>
        </p:nvSpPr>
        <p:spPr>
          <a:xfrm>
            <a:off x="7353364" y="3708538"/>
            <a:ext cx="1190761" cy="439521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AID</a:t>
            </a:r>
          </a:p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APOBEC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00731" y="4148059"/>
            <a:ext cx="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876181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甲基化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759863" y="4720513"/>
            <a:ext cx="1631982" cy="309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645" y="4571836"/>
            <a:ext cx="121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itchFamily="2" charset="-122"/>
                <a:ea typeface="黑体" pitchFamily="2" charset="-122"/>
              </a:rPr>
              <a:t>羟甲基化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8807" y="6093296"/>
            <a:ext cx="8784975" cy="6052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accent4">
                    <a:lumMod val="85000"/>
                    <a:lumOff val="15000"/>
                  </a:schemeClr>
                </a:solidFill>
                <a:latin typeface="Times New Roman" pitchFamily="18" charset="0"/>
              </a:defRPr>
            </a:lvl1pPr>
          </a:lstStyle>
          <a:p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SAM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S-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腺苷甲硫氨酸；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DNMT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：甲基化转移酶；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MDB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：甲基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CpG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结合蛋白；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HDAC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：组蛋白去乙酰化酶；</a:t>
            </a:r>
            <a:endParaRPr lang="en-US" altLang="zh-CN" sz="1400" dirty="0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TET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：羟甲基化酶； 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AID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：胞苷脱氨酶；</a:t>
            </a:r>
            <a:r>
              <a:rPr lang="en-US" altLang="zh-CN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APOBEC</a:t>
            </a:r>
            <a:r>
              <a:rPr lang="zh-CN" altLang="en-US" sz="14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：载脂蛋白</a:t>
            </a:r>
            <a:r>
              <a:rPr lang="en-US" altLang="zh-CN" sz="14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B mRNA</a:t>
            </a:r>
            <a:r>
              <a:rPr lang="zh-CN" altLang="en-US" sz="1400" dirty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编辑酶催化</a:t>
            </a:r>
            <a:r>
              <a:rPr lang="zh-CN" altLang="en-US" sz="1400" dirty="0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多肽。</a:t>
            </a:r>
            <a:endParaRPr lang="en-US" altLang="zh-CN" sz="1400" dirty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868144" y="3553417"/>
            <a:ext cx="1080120" cy="49784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TET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4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5" grpId="0"/>
      <p:bldP spid="2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蓝色清新</Template>
  <TotalTime>5065</TotalTime>
  <Words>1727</Words>
  <Application>Microsoft Office PowerPoint</Application>
  <PresentationFormat>全屏显示(4:3)</PresentationFormat>
  <Paragraphs>271</Paragraphs>
  <Slides>34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羟甲基化酶TET1介导乙肝病毒X蛋白上调癌基因URG11的分子机制</vt:lpstr>
      <vt:lpstr>目 录</vt:lpstr>
      <vt:lpstr>1.背 景</vt:lpstr>
      <vt:lpstr>PowerPoint 演示文稿</vt:lpstr>
      <vt:lpstr>PowerPoint 演示文稿</vt:lpstr>
      <vt:lpstr>乙肝病毒X蛋白</vt:lpstr>
      <vt:lpstr>URG11</vt:lpstr>
      <vt:lpstr>HBx 与URG11</vt:lpstr>
      <vt:lpstr>甲基化和羟甲基化</vt:lpstr>
      <vt:lpstr>TET1</vt:lpstr>
      <vt:lpstr>科学问题</vt:lpstr>
      <vt:lpstr>PowerPoint 演示文稿</vt:lpstr>
      <vt:lpstr>材料与方法</vt:lpstr>
      <vt:lpstr>2.1 URG11在HepG2.2.15细胞中高表达，启动子甲基化水平较低</vt:lpstr>
      <vt:lpstr>2.2 与HepG2相比，TET1 和URG11 5-hmC水平在HepG2.2.15细胞中显著上升</vt:lpstr>
      <vt:lpstr>2.3 HBx通过上调TET1表达促进URG11转录</vt:lpstr>
      <vt:lpstr>2.4 HBx表达下调抑制TET1和URG11转录</vt:lpstr>
      <vt:lpstr>2.5 TET1介导HBX上调URG11的分子过程</vt:lpstr>
      <vt:lpstr>    2.6 TET1、URG11和URG11 5-hmC水平在HBx稳转株中 显著升高</vt:lpstr>
      <vt:lpstr>  2.7 在SMMC-7721PBX 细胞中，HBx受干扰诱导TET1和URG11表达下调；TET1受干扰诱导URG11表达下调</vt:lpstr>
      <vt:lpstr>小 结</vt:lpstr>
      <vt:lpstr>PowerPoint 演示文稿</vt:lpstr>
      <vt:lpstr>材料与方法</vt:lpstr>
      <vt:lpstr>3.1 TET1在肝癌细胞中受甲基化调控</vt:lpstr>
      <vt:lpstr>3.2 URG11受羟甲基化酶TET1的调控</vt:lpstr>
      <vt:lpstr>3.3 HBx促使TET1启动子甲基化水平下降</vt:lpstr>
      <vt:lpstr>PowerPoint 演示文稿</vt:lpstr>
      <vt:lpstr>小 结</vt:lpstr>
      <vt:lpstr>PowerPoint 演示文稿</vt:lpstr>
      <vt:lpstr>TET1介导的HBx诱导URG11上调过程</vt:lpstr>
      <vt:lpstr>总 结</vt:lpstr>
      <vt:lpstr>攻读学位期间发表论文</vt:lpstr>
      <vt:lpstr>致 谢</vt:lpstr>
      <vt:lpstr>特别感谢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TET1介导乙肝病毒X蛋白诱导癌基因URG11的表观遗传机制</dc:title>
  <cp:lastModifiedBy>微软用户</cp:lastModifiedBy>
  <cp:revision>235</cp:revision>
  <dcterms:modified xsi:type="dcterms:W3CDTF">2014-04-29T13:30:00Z</dcterms:modified>
</cp:coreProperties>
</file>